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58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64" autoAdjust="0"/>
  </p:normalViewPr>
  <p:slideViewPr>
    <p:cSldViewPr>
      <p:cViewPr varScale="1">
        <p:scale>
          <a:sx n="110" d="100"/>
          <a:sy n="110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93FA-5C7E-45B8-B49F-67AEE00BC357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DC4-A288-4961-BCCB-89FD09B779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93FA-5C7E-45B8-B49F-67AEE00BC357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DC4-A288-4961-BCCB-89FD09B779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93FA-5C7E-45B8-B49F-67AEE00BC357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DC4-A288-4961-BCCB-89FD09B7793F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93FA-5C7E-45B8-B49F-67AEE00BC357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DC4-A288-4961-BCCB-89FD09B7793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93FA-5C7E-45B8-B49F-67AEE00BC357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DC4-A288-4961-BCCB-89FD09B779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93FA-5C7E-45B8-B49F-67AEE00BC357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DC4-A288-4961-BCCB-89FD09B7793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93FA-5C7E-45B8-B49F-67AEE00BC357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DC4-A288-4961-BCCB-89FD09B779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93FA-5C7E-45B8-B49F-67AEE00BC357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DC4-A288-4961-BCCB-89FD09B779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93FA-5C7E-45B8-B49F-67AEE00BC357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DC4-A288-4961-BCCB-89FD09B779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93FA-5C7E-45B8-B49F-67AEE00BC357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DC4-A288-4961-BCCB-89FD09B7793F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93FA-5C7E-45B8-B49F-67AEE00BC357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DC4-A288-4961-BCCB-89FD09B7793F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DB393FA-5C7E-45B8-B49F-67AEE00BC357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A66DDC4-A288-4961-BCCB-89FD09B7793F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558608" cy="1440160"/>
          </a:xfrm>
        </p:spPr>
        <p:txBody>
          <a:bodyPr>
            <a:normAutofit/>
          </a:bodyPr>
          <a:lstStyle/>
          <a:p>
            <a:r>
              <a:rPr lang="it-IT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>QUESTURA DI ROMA</a:t>
            </a:r>
            <a:br>
              <a:rPr lang="it-IT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r>
              <a:rPr lang="it-IT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>Squadra Mobile </a:t>
            </a:r>
            <a:endParaRPr lang="it-IT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6673"/>
            <a:ext cx="1440160" cy="158417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75656" y="3717032"/>
            <a:ext cx="6377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i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Operazione  </a:t>
            </a:r>
          </a:p>
          <a:p>
            <a:pPr algn="ctr"/>
            <a:r>
              <a:rPr lang="it-IT" sz="4800" b="1" i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GIULIO CESARE</a:t>
            </a:r>
            <a:endParaRPr lang="it-IT" sz="4800" b="1" i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7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412776"/>
            <a:ext cx="1440160" cy="1584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27784" y="519063"/>
            <a:ext cx="5400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1" u="sng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068961" y="362697"/>
            <a:ext cx="6823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it-IT" sz="28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        S</a:t>
            </a:r>
            <a:r>
              <a:rPr lang="it-IT" sz="32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tupefacente sequestrato </a:t>
            </a:r>
          </a:p>
          <a:p>
            <a:pPr algn="ctr"/>
            <a:r>
              <a:rPr lang="it-IT" sz="32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all’organizzazione </a:t>
            </a:r>
            <a:endParaRPr lang="it-IT" sz="3200" b="1" i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49" y="3573016"/>
            <a:ext cx="2727649" cy="308741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98" y="3573016"/>
            <a:ext cx="3270382" cy="309952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95239"/>
            <a:ext cx="2744957" cy="1848109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34" y="3786302"/>
            <a:ext cx="3027514" cy="2744958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1"/>
            <a:ext cx="2792017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7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440160" cy="1584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27784" y="519063"/>
            <a:ext cx="5400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1" u="sng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828664" y="647690"/>
            <a:ext cx="6823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it-IT" sz="28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        S</a:t>
            </a:r>
            <a:r>
              <a:rPr lang="it-IT" sz="32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tupefacente sequestrato </a:t>
            </a:r>
          </a:p>
          <a:p>
            <a:pPr algn="ctr"/>
            <a:r>
              <a:rPr lang="it-IT" sz="32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all’organizzazione </a:t>
            </a:r>
            <a:endParaRPr lang="it-IT" sz="3200" b="1" i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93" y="1916832"/>
            <a:ext cx="5029763" cy="238886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93" y="4280656"/>
            <a:ext cx="5029763" cy="2381558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3490797" cy="47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9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440160" cy="1584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27784" y="519063"/>
            <a:ext cx="5400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1" u="sng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828664" y="647690"/>
            <a:ext cx="6823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it-IT" sz="28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        S</a:t>
            </a:r>
            <a:r>
              <a:rPr lang="it-IT" sz="32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tupefacente sequestrato </a:t>
            </a:r>
          </a:p>
          <a:p>
            <a:pPr algn="ctr"/>
            <a:r>
              <a:rPr lang="it-IT" sz="32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all’organizzazione </a:t>
            </a:r>
            <a:endParaRPr lang="it-IT" sz="3200" b="1" i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320480" cy="44010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81808"/>
            <a:ext cx="3635896" cy="23042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16693"/>
            <a:ext cx="3635896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2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440160" cy="1584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27784" y="519063"/>
            <a:ext cx="5400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1" u="sng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828664" y="293747"/>
            <a:ext cx="68235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S</a:t>
            </a:r>
            <a:r>
              <a:rPr lang="it-IT" sz="40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tupefacente sequestrato </a:t>
            </a:r>
          </a:p>
          <a:p>
            <a:pPr algn="ctr"/>
            <a:r>
              <a:rPr lang="it-IT" sz="40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all’organizzazione </a:t>
            </a:r>
          </a:p>
          <a:p>
            <a:r>
              <a:rPr lang="it-IT" sz="4000" b="1" i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</a:t>
            </a:r>
            <a:endParaRPr lang="it-IT" sz="4000" b="1" i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6192688" cy="402618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060848"/>
            <a:ext cx="1883308" cy="40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7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440160" cy="1584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27784" y="519063"/>
            <a:ext cx="5400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1" u="sng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1560" y="1916832"/>
            <a:ext cx="82782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u="sng" dirty="0" smtClean="0">
                <a:solidFill>
                  <a:srgbClr val="7030A0"/>
                </a:solidFill>
                <a:latin typeface="Century" panose="02040604050505020304" pitchFamily="18" charset="0"/>
              </a:rPr>
              <a:t>15 kg di stupefacente sequestrato </a:t>
            </a:r>
          </a:p>
          <a:p>
            <a:pPr algn="ctr"/>
            <a:r>
              <a:rPr lang="it-IT" sz="28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Eroina Cocaina Crack </a:t>
            </a:r>
          </a:p>
          <a:p>
            <a:pPr algn="ctr"/>
            <a:r>
              <a:rPr lang="it-IT" sz="2800" b="1" i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Metanfetamina</a:t>
            </a:r>
            <a:r>
              <a:rPr lang="it-IT" sz="28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 </a:t>
            </a:r>
            <a:r>
              <a:rPr lang="it-IT" sz="28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Hashish </a:t>
            </a:r>
            <a:r>
              <a:rPr lang="it-IT" sz="28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Marijuana</a:t>
            </a:r>
            <a:endParaRPr lang="it-IT" sz="2800" b="1" i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3573016"/>
            <a:ext cx="6648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u="sng" dirty="0" smtClean="0">
                <a:solidFill>
                  <a:srgbClr val="7030A0"/>
                </a:solidFill>
                <a:latin typeface="Century" panose="02040604050505020304" pitchFamily="18" charset="0"/>
              </a:rPr>
              <a:t>4 Pistole semiautomatiche </a:t>
            </a:r>
          </a:p>
          <a:p>
            <a:pPr algn="ctr"/>
            <a:r>
              <a:rPr lang="it-IT" sz="4000" b="1" i="1" u="sng" dirty="0" smtClean="0">
                <a:solidFill>
                  <a:srgbClr val="7030A0"/>
                </a:solidFill>
                <a:latin typeface="Century" panose="02040604050505020304" pitchFamily="18" charset="0"/>
              </a:rPr>
              <a:t>3 Coltelli  a serramanico</a:t>
            </a:r>
          </a:p>
          <a:p>
            <a:pPr algn="ctr"/>
            <a:r>
              <a:rPr lang="it-IT" sz="4000" b="1" i="1" u="sng" dirty="0">
                <a:solidFill>
                  <a:srgbClr val="7030A0"/>
                </a:solidFill>
                <a:latin typeface="Century" panose="02040604050505020304" pitchFamily="18" charset="0"/>
              </a:rPr>
              <a:t>2</a:t>
            </a:r>
            <a:r>
              <a:rPr lang="it-IT" sz="4000" b="1" i="1" u="sng" dirty="0" smtClean="0">
                <a:solidFill>
                  <a:srgbClr val="7030A0"/>
                </a:solidFill>
                <a:latin typeface="Century" panose="02040604050505020304" pitchFamily="18" charset="0"/>
              </a:rPr>
              <a:t> Machete</a:t>
            </a:r>
          </a:p>
          <a:p>
            <a:pPr algn="ctr"/>
            <a:r>
              <a:rPr lang="it-IT" sz="4000" b="1" i="1" u="sng" dirty="0" smtClean="0">
                <a:solidFill>
                  <a:srgbClr val="7030A0"/>
                </a:solidFill>
                <a:latin typeface="Century" panose="02040604050505020304" pitchFamily="18" charset="0"/>
              </a:rPr>
              <a:t>1 Giubbotto Anti Proiettile </a:t>
            </a:r>
          </a:p>
          <a:p>
            <a:pPr algn="ctr"/>
            <a:r>
              <a:rPr lang="it-IT" sz="4000" b="1" i="1" u="sng" dirty="0" smtClean="0">
                <a:solidFill>
                  <a:srgbClr val="7030A0"/>
                </a:solidFill>
                <a:latin typeface="Century" panose="02040604050505020304" pitchFamily="18" charset="0"/>
              </a:rPr>
              <a:t>Numerose  munizioni </a:t>
            </a:r>
            <a:endParaRPr lang="it-IT" sz="4000" b="1" u="sng" dirty="0">
              <a:solidFill>
                <a:srgbClr val="7030A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27120" y="796062"/>
            <a:ext cx="703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u="sng" dirty="0" smtClean="0">
                <a:solidFill>
                  <a:srgbClr val="FFFF00"/>
                </a:solidFill>
                <a:latin typeface="Century" panose="02040604050505020304" pitchFamily="18" charset="0"/>
              </a:rPr>
              <a:t>SEQUESTRI</a:t>
            </a:r>
            <a:endParaRPr lang="it-IT" sz="4000" b="1" i="1" u="sng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2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4724" y="1798319"/>
            <a:ext cx="7558608" cy="2828431"/>
          </a:xfrm>
        </p:spPr>
        <p:txBody>
          <a:bodyPr>
            <a:normAutofit/>
          </a:bodyPr>
          <a:lstStyle/>
          <a:p>
            <a: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>ASSOCIAZIONE  ARMATA </a:t>
            </a:r>
            <a:b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>TRAFFICO DI STUPEFACENTI</a:t>
            </a:r>
            <a:r>
              <a:rPr lang="it-IT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endParaRPr lang="it-IT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440160" cy="1584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123728" y="813434"/>
            <a:ext cx="5400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1" dirty="0">
                <a:solidFill>
                  <a:srgbClr val="7030A0"/>
                </a:solidFill>
              </a:rPr>
              <a:t> </a:t>
            </a:r>
            <a:r>
              <a:rPr lang="it-IT" sz="4000" b="1" i="1" dirty="0" smtClean="0">
                <a:solidFill>
                  <a:srgbClr val="7030A0"/>
                </a:solidFill>
              </a:rPr>
              <a:t>    </a:t>
            </a:r>
            <a:r>
              <a:rPr lang="it-IT" sz="4000" b="1" i="1" u="sng" dirty="0" smtClean="0">
                <a:solidFill>
                  <a:srgbClr val="7030A0"/>
                </a:solidFill>
              </a:rPr>
              <a:t>REATI CONTESTATI</a:t>
            </a:r>
            <a:r>
              <a:rPr lang="it-IT" sz="4000" b="1" u="sng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468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2852936"/>
            <a:ext cx="7558608" cy="3600400"/>
          </a:xfrm>
        </p:spPr>
        <p:txBody>
          <a:bodyPr>
            <a:normAutofit fontScale="90000"/>
          </a:bodyPr>
          <a:lstStyle/>
          <a:p>
            <a:pPr algn="l"/>
            <a: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r>
              <a:rPr lang="it-IT" sz="31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sz="31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r>
              <a:rPr lang="it-IT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endParaRPr lang="it-IT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1440160" cy="1584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27784" y="519063"/>
            <a:ext cx="5400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1" u="sng" dirty="0">
                <a:solidFill>
                  <a:srgbClr val="7030A0"/>
                </a:solidFill>
              </a:rPr>
              <a:t> </a:t>
            </a:r>
            <a:r>
              <a:rPr lang="it-IT" dirty="0">
                <a:solidFill>
                  <a:prstClr val="black"/>
                </a:solidFill>
              </a:rPr>
              <a:t/>
            </a:r>
            <a:br>
              <a:rPr lang="it-IT" dirty="0">
                <a:solidFill>
                  <a:prstClr val="black"/>
                </a:solidFill>
              </a:rPr>
            </a:b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55776" y="832356"/>
            <a:ext cx="5905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Applicazioni misure cautelari </a:t>
            </a:r>
            <a:endParaRPr lang="it-IT" sz="3200" b="1" i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15616" y="2420888"/>
            <a:ext cx="765946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i="1" u="sng" dirty="0" smtClean="0">
                <a:solidFill>
                  <a:srgbClr val="7030A0"/>
                </a:solidFill>
                <a:latin typeface="Century" panose="02040604050505020304" pitchFamily="18" charset="0"/>
              </a:rPr>
              <a:t>10 custodie cautelari in carcere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i="1" u="sng" dirty="0" smtClean="0">
                <a:solidFill>
                  <a:srgbClr val="7030A0"/>
                </a:solidFill>
                <a:latin typeface="Century" panose="02040604050505020304" pitchFamily="18" charset="0"/>
              </a:rPr>
              <a:t>2  custodie cautelari agli arresti domiciliari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i="1" u="sng" dirty="0" smtClean="0">
                <a:solidFill>
                  <a:srgbClr val="7030A0"/>
                </a:solidFill>
                <a:latin typeface="Century" panose="02040604050505020304" pitchFamily="18" charset="0"/>
              </a:rPr>
              <a:t>15 perquisizioni domiciliari</a:t>
            </a:r>
            <a:endParaRPr lang="it-IT" sz="2800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422920" y="4077072"/>
            <a:ext cx="3930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Risorse  impegnate </a:t>
            </a:r>
            <a:endParaRPr lang="it-IT" sz="3200" b="1" i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331640" y="4810269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i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50 unità operative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i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2 unità cinofile</a:t>
            </a:r>
            <a:endParaRPr lang="it-IT" sz="2800" b="1" i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4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1440160" cy="1584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27784" y="519063"/>
            <a:ext cx="5400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1" u="sng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38" y="4262221"/>
            <a:ext cx="1368152" cy="13042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10" y="4228414"/>
            <a:ext cx="1271587" cy="130423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9" y="4262221"/>
            <a:ext cx="1215144" cy="127623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91" y="2132856"/>
            <a:ext cx="1526976" cy="149702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3263425" y="1955437"/>
            <a:ext cx="237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erlin Sans FB Demi" panose="020E0802020502020306" pitchFamily="34" charset="0"/>
              </a:rPr>
              <a:t>C.C.  1971</a:t>
            </a: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erlin Sans FB Demi" panose="020E0802020502020306" pitchFamily="34" charset="0"/>
              </a:rPr>
              <a:t> detto CACETTO</a:t>
            </a: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erlin Sans FB Demi" panose="020E0802020502020306" pitchFamily="34" charset="0"/>
              </a:rPr>
              <a:t>Capo organizzazione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it-IT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it-IT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703269" y="5566459"/>
            <a:ext cx="1392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 </a:t>
            </a:r>
            <a:r>
              <a:rPr lang="it-IT" b="1" dirty="0" smtClean="0"/>
              <a:t>  C.S.  1994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357427" y="5546646"/>
            <a:ext cx="1548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   F.N. 1994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806453" y="5520292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C.M.  1992</a:t>
            </a:r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6257626" y="3687490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G.M.  1971</a:t>
            </a:r>
            <a:endParaRPr lang="it-IT" b="1" dirty="0"/>
          </a:p>
        </p:txBody>
      </p:sp>
      <p:sp>
        <p:nvSpPr>
          <p:cNvPr id="19" name="Rettangolo 18"/>
          <p:cNvSpPr/>
          <p:nvPr/>
        </p:nvSpPr>
        <p:spPr>
          <a:xfrm>
            <a:off x="1526200" y="3687490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G.B. 1972</a:t>
            </a:r>
            <a:endParaRPr lang="it-IT" b="1" dirty="0"/>
          </a:p>
        </p:txBody>
      </p:sp>
      <p:sp>
        <p:nvSpPr>
          <p:cNvPr id="20" name="Rettangolo 19"/>
          <p:cNvSpPr/>
          <p:nvPr/>
        </p:nvSpPr>
        <p:spPr>
          <a:xfrm>
            <a:off x="356008" y="5570909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C.A. 1997</a:t>
            </a:r>
            <a:endParaRPr lang="it-IT" b="1" dirty="0"/>
          </a:p>
        </p:txBody>
      </p:sp>
      <p:sp>
        <p:nvSpPr>
          <p:cNvPr id="21" name="Rettangolo 20"/>
          <p:cNvSpPr/>
          <p:nvPr/>
        </p:nvSpPr>
        <p:spPr>
          <a:xfrm>
            <a:off x="5371603" y="639723"/>
            <a:ext cx="3448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u="sng" dirty="0" smtClean="0">
                <a:solidFill>
                  <a:srgbClr val="FFFF00"/>
                </a:solidFill>
              </a:rPr>
              <a:t>STRUTTURA Familiare</a:t>
            </a:r>
            <a:endParaRPr lang="it-IT" sz="3200" b="1" i="1" u="sng" dirty="0">
              <a:solidFill>
                <a:srgbClr val="FFFF00"/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 flipV="1">
            <a:off x="3419872" y="2708920"/>
            <a:ext cx="48572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magin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656"/>
            <a:ext cx="1824615" cy="1721644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97" y="2107120"/>
            <a:ext cx="1656184" cy="1610782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71" y="4262221"/>
            <a:ext cx="1391478" cy="13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5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2852936"/>
            <a:ext cx="7558608" cy="3600400"/>
          </a:xfrm>
        </p:spPr>
        <p:txBody>
          <a:bodyPr>
            <a:normAutofit/>
          </a:bodyPr>
          <a:lstStyle/>
          <a:p>
            <a:pPr algn="l"/>
            <a: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r>
              <a:rPr lang="it-IT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endParaRPr lang="it-IT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1440160" cy="1584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19447" y="519063"/>
            <a:ext cx="5400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1" u="sng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55" y="1340768"/>
            <a:ext cx="1804987" cy="17573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47" y="1340767"/>
            <a:ext cx="1803847" cy="175736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89039"/>
            <a:ext cx="1815100" cy="17573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81262"/>
            <a:ext cx="1801121" cy="1757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1261"/>
            <a:ext cx="1742306" cy="1757363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339752" y="503362"/>
            <a:ext cx="5256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it-IT" sz="28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              </a:t>
            </a:r>
            <a:r>
              <a:rPr lang="it-IT" sz="40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PUSHER</a:t>
            </a:r>
            <a:endParaRPr lang="it-IT" sz="4000" b="1" i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988210" y="3098131"/>
            <a:ext cx="1435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P.A. 1993</a:t>
            </a:r>
            <a:endParaRPr lang="it-IT" b="1" dirty="0"/>
          </a:p>
        </p:txBody>
      </p:sp>
      <p:sp>
        <p:nvSpPr>
          <p:cNvPr id="15" name="Rettangolo 14"/>
          <p:cNvSpPr/>
          <p:nvPr/>
        </p:nvSpPr>
        <p:spPr>
          <a:xfrm>
            <a:off x="5449898" y="3128909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P.M. 1991</a:t>
            </a:r>
            <a:endParaRPr lang="it-IT" b="1" dirty="0"/>
          </a:p>
        </p:txBody>
      </p:sp>
      <p:sp>
        <p:nvSpPr>
          <p:cNvPr id="16" name="Rettangolo 15"/>
          <p:cNvSpPr/>
          <p:nvPr/>
        </p:nvSpPr>
        <p:spPr>
          <a:xfrm>
            <a:off x="1150775" y="5532365"/>
            <a:ext cx="14686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/>
              <a:t>G.F. 1968</a:t>
            </a:r>
          </a:p>
          <a:p>
            <a:pPr algn="ctr"/>
            <a:r>
              <a:rPr lang="it-IT" b="1" dirty="0"/>
              <a:t>d</a:t>
            </a:r>
            <a:r>
              <a:rPr lang="it-IT" b="1" dirty="0" smtClean="0"/>
              <a:t>etto </a:t>
            </a:r>
          </a:p>
          <a:p>
            <a:pPr algn="ctr"/>
            <a:r>
              <a:rPr lang="it-IT" b="1" dirty="0" smtClean="0"/>
              <a:t>Francone/Zio</a:t>
            </a:r>
            <a:endParaRPr lang="it-IT" b="1" dirty="0"/>
          </a:p>
        </p:txBody>
      </p:sp>
      <p:sp>
        <p:nvSpPr>
          <p:cNvPr id="17" name="Rettangolo 16"/>
          <p:cNvSpPr/>
          <p:nvPr/>
        </p:nvSpPr>
        <p:spPr>
          <a:xfrm>
            <a:off x="4346711" y="5538624"/>
            <a:ext cx="11031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/>
              <a:t>D.A.1990</a:t>
            </a:r>
          </a:p>
          <a:p>
            <a:pPr algn="ctr"/>
            <a:r>
              <a:rPr lang="it-IT" b="1" dirty="0" smtClean="0"/>
              <a:t>detto</a:t>
            </a:r>
          </a:p>
          <a:p>
            <a:pPr algn="ctr"/>
            <a:r>
              <a:rPr lang="it-IT" b="1" dirty="0" err="1" smtClean="0"/>
              <a:t>Er</a:t>
            </a:r>
            <a:r>
              <a:rPr lang="it-IT" b="1" dirty="0" smtClean="0"/>
              <a:t> Fogna </a:t>
            </a:r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6897624" y="5538624"/>
            <a:ext cx="11224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/>
              <a:t>P.M. 1995</a:t>
            </a:r>
          </a:p>
          <a:p>
            <a:pPr algn="ctr"/>
            <a:r>
              <a:rPr lang="it-IT" b="1" dirty="0" smtClean="0"/>
              <a:t>Detto</a:t>
            </a:r>
          </a:p>
          <a:p>
            <a:pPr algn="ctr"/>
            <a:r>
              <a:rPr lang="it-IT" b="1" dirty="0" err="1" smtClean="0"/>
              <a:t>Er</a:t>
            </a:r>
            <a:r>
              <a:rPr lang="it-IT" b="1" dirty="0" smtClean="0"/>
              <a:t> Palla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192326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1440160" cy="1584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27784" y="519063"/>
            <a:ext cx="5400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1" u="sng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211960" cy="32403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816424" cy="329514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187031" y="363500"/>
            <a:ext cx="63454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Piazza di Spaccio </a:t>
            </a:r>
          </a:p>
          <a:p>
            <a:pPr algn="ctr"/>
            <a:r>
              <a:rPr lang="it-IT" sz="32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Via Don Primo MAZZOLARI nr.300 - Ponte di Nona - Roma</a:t>
            </a:r>
            <a:endParaRPr lang="it-IT" sz="3200" b="1" i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89914" y="5728900"/>
            <a:ext cx="3499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Piazza di spaccio </a:t>
            </a:r>
            <a:endParaRPr lang="it-IT" sz="3200" b="1" i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811271" y="5734564"/>
            <a:ext cx="4044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Entrate con vedette </a:t>
            </a:r>
            <a:endParaRPr lang="it-IT" sz="3200" b="1" i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1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2852936"/>
            <a:ext cx="7558608" cy="3600400"/>
          </a:xfrm>
        </p:spPr>
        <p:txBody>
          <a:bodyPr>
            <a:normAutofit/>
          </a:bodyPr>
          <a:lstStyle/>
          <a:p>
            <a:pPr algn="l"/>
            <a: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sz="31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r>
              <a:rPr lang="it-IT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it-IT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" panose="02040604050505020304" pitchFamily="18" charset="0"/>
              </a:rPr>
            </a:br>
            <a:endParaRPr lang="it-IT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1440160" cy="1584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27784" y="519063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Indagini scaturite dal sequestro di 3 Kg di cocaina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72" y="1772816"/>
            <a:ext cx="3996655" cy="300377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99592" y="508518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Intercettato corriere a bordo di autovettura con doppio fondo </a:t>
            </a:r>
            <a:endParaRPr lang="it-IT" sz="2800" b="1" i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336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440160" cy="1584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27784" y="519063"/>
            <a:ext cx="5400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1" u="sng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835696" y="647690"/>
            <a:ext cx="6989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 Attività Investigative</a:t>
            </a:r>
            <a:endParaRPr lang="it-IT" sz="4800" b="1" i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953" y="3798149"/>
            <a:ext cx="2867025" cy="15906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9" y="3748983"/>
            <a:ext cx="3038811" cy="161430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95536" y="5385494"/>
            <a:ext cx="3616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Intercettazioni</a:t>
            </a:r>
            <a:endParaRPr lang="it-IT" sz="32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347864" y="3178613"/>
            <a:ext cx="273664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Pedinamenti</a:t>
            </a:r>
          </a:p>
          <a:p>
            <a:endParaRPr lang="it-IT" dirty="0">
              <a:latin typeface="Century" panose="020406040505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791786" y="5388824"/>
            <a:ext cx="3788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Riscontri probatori</a:t>
            </a:r>
            <a:endParaRPr lang="it-IT" sz="32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7841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5839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440160" cy="1584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123728" y="519063"/>
            <a:ext cx="5400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1" u="sng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691280" y="226675"/>
            <a:ext cx="68235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it-IT" sz="28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   </a:t>
            </a:r>
            <a:r>
              <a:rPr lang="it-IT" sz="48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Armi sequestrate </a:t>
            </a:r>
          </a:p>
          <a:p>
            <a:pPr algn="ctr"/>
            <a:r>
              <a:rPr lang="it-IT" sz="4800" b="1" i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   all’organizzazione </a:t>
            </a:r>
            <a:endParaRPr lang="it-IT" sz="4800" b="1" i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89039"/>
            <a:ext cx="2591488" cy="291331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44824"/>
            <a:ext cx="2591488" cy="153870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02" y="1944824"/>
            <a:ext cx="2630871" cy="156771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" y="3789040"/>
            <a:ext cx="2753206" cy="291331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12" y="3829810"/>
            <a:ext cx="2956685" cy="2918387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6831"/>
            <a:ext cx="2592288" cy="16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4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257</TotalTime>
  <Words>196</Words>
  <Application>Microsoft Office PowerPoint</Application>
  <PresentationFormat>Presentazione su schermo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Onde</vt:lpstr>
      <vt:lpstr>QUESTURA DI ROMA Squadra Mobile </vt:lpstr>
      <vt:lpstr>ASSOCIAZIONE  ARMATA   TRAFFICO DI STUPEFACENTI </vt:lpstr>
      <vt:lpstr>      </vt:lpstr>
      <vt:lpstr>Presentazione standard di PowerPoint</vt:lpstr>
      <vt:lpstr>    </vt:lpstr>
      <vt:lpstr>Presentazione standard di PowerPoint</vt:lpstr>
      <vt:lpstr>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QUESTURA DI ROMA Squadra mobile</dc:title>
  <dc:creator>OSPITE</dc:creator>
  <cp:lastModifiedBy>OSPITE</cp:lastModifiedBy>
  <cp:revision>27</cp:revision>
  <dcterms:created xsi:type="dcterms:W3CDTF">2020-05-28T12:18:11Z</dcterms:created>
  <dcterms:modified xsi:type="dcterms:W3CDTF">2020-05-28T16:35:30Z</dcterms:modified>
</cp:coreProperties>
</file>