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61" r:id="rId4"/>
    <p:sldId id="258" r:id="rId5"/>
    <p:sldId id="260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64" autoAdjust="0"/>
  </p:normalViewPr>
  <p:slideViewPr>
    <p:cSldViewPr>
      <p:cViewPr varScale="1">
        <p:scale>
          <a:sx n="110" d="100"/>
          <a:sy n="110" d="100"/>
        </p:scale>
        <p:origin x="-39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93FA-5C7E-45B8-B49F-67AEE00BC357}" type="datetimeFigureOut">
              <a:rPr lang="it-IT" smtClean="0"/>
              <a:t>28/05/2020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6DDC4-A288-4961-BCCB-89FD09B7793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93FA-5C7E-45B8-B49F-67AEE00BC357}" type="datetimeFigureOut">
              <a:rPr lang="it-IT" smtClean="0"/>
              <a:t>28/05/2020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6DDC4-A288-4961-BCCB-89FD09B7793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93FA-5C7E-45B8-B49F-67AEE00BC357}" type="datetimeFigureOut">
              <a:rPr lang="it-IT" smtClean="0"/>
              <a:t>28/05/2020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6DDC4-A288-4961-BCCB-89FD09B7793F}" type="slidenum">
              <a:rPr lang="it-IT" smtClean="0"/>
              <a:t>‹N›</a:t>
            </a:fld>
            <a:endParaRPr lang="it-IT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93FA-5C7E-45B8-B49F-67AEE00BC357}" type="datetimeFigureOut">
              <a:rPr lang="it-IT" smtClean="0"/>
              <a:t>28/05/2020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6DDC4-A288-4961-BCCB-89FD09B7793F}" type="slidenum">
              <a:rPr lang="it-IT" smtClean="0"/>
              <a:t>‹N›</a:t>
            </a:fld>
            <a:endParaRPr lang="it-IT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93FA-5C7E-45B8-B49F-67AEE00BC357}" type="datetimeFigureOut">
              <a:rPr lang="it-IT" smtClean="0"/>
              <a:t>28/05/2020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6DDC4-A288-4961-BCCB-89FD09B7793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93FA-5C7E-45B8-B49F-67AEE00BC357}" type="datetimeFigureOut">
              <a:rPr lang="it-IT" smtClean="0"/>
              <a:t>28/05/2020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6DDC4-A288-4961-BCCB-89FD09B7793F}" type="slidenum">
              <a:rPr lang="it-IT" smtClean="0"/>
              <a:t>‹N›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93FA-5C7E-45B8-B49F-67AEE00BC357}" type="datetimeFigureOut">
              <a:rPr lang="it-IT" smtClean="0"/>
              <a:t>28/05/2020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6DDC4-A288-4961-BCCB-89FD09B7793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93FA-5C7E-45B8-B49F-67AEE00BC357}" type="datetimeFigureOut">
              <a:rPr lang="it-IT" smtClean="0"/>
              <a:t>28/05/2020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6DDC4-A288-4961-BCCB-89FD09B7793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93FA-5C7E-45B8-B49F-67AEE00BC357}" type="datetimeFigureOut">
              <a:rPr lang="it-IT" smtClean="0"/>
              <a:t>28/05/2020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6DDC4-A288-4961-BCCB-89FD09B7793F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93FA-5C7E-45B8-B49F-67AEE00BC357}" type="datetimeFigureOut">
              <a:rPr lang="it-IT" smtClean="0"/>
              <a:t>28/05/2020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6DDC4-A288-4961-BCCB-89FD09B7793F}" type="slidenum">
              <a:rPr lang="it-IT" smtClean="0"/>
              <a:t>‹N›</a:t>
            </a:fld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393FA-5C7E-45B8-B49F-67AEE00BC357}" type="datetimeFigureOut">
              <a:rPr lang="it-IT" smtClean="0"/>
              <a:t>28/05/2020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6DDC4-A288-4961-BCCB-89FD09B7793F}" type="slidenum">
              <a:rPr lang="it-IT" smtClean="0"/>
              <a:t>‹N›</a:t>
            </a:fld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DB393FA-5C7E-45B8-B49F-67AEE00BC357}" type="datetimeFigureOut">
              <a:rPr lang="it-IT" smtClean="0"/>
              <a:t>28/05/2020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A66DDC4-A288-4961-BCCB-89FD09B7793F}" type="slidenum">
              <a:rPr lang="it-IT" smtClean="0"/>
              <a:t>‹N›</a:t>
            </a:fld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99592" y="2276872"/>
            <a:ext cx="7558608" cy="1440160"/>
          </a:xfrm>
        </p:spPr>
        <p:txBody>
          <a:bodyPr>
            <a:normAutofit/>
          </a:bodyPr>
          <a:lstStyle/>
          <a:p>
            <a:r>
              <a:rPr lang="it-IT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  <a:t>QUESTURA DI ROMA</a:t>
            </a:r>
            <a:br>
              <a:rPr lang="it-IT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</a:br>
            <a:r>
              <a:rPr lang="it-IT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  <a:t>Squadra Mobile </a:t>
            </a:r>
            <a:endParaRPr lang="it-IT" b="1" i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  <a:latin typeface="Century" panose="02040604050505020304" pitchFamily="18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476673"/>
            <a:ext cx="1440160" cy="1584176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1475656" y="3717032"/>
            <a:ext cx="6377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800" b="1" i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Operazione  </a:t>
            </a:r>
          </a:p>
          <a:p>
            <a:pPr algn="ctr"/>
            <a:r>
              <a:rPr lang="it-IT" sz="4800" b="1" i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GIULIO CESARE</a:t>
            </a:r>
            <a:endParaRPr lang="it-IT" sz="4800" b="1" i="1" dirty="0">
              <a:solidFill>
                <a:srgbClr val="7030A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576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412776"/>
            <a:ext cx="1440160" cy="158417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627784" y="519063"/>
            <a:ext cx="54006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i="1" u="sng" dirty="0" smtClean="0">
                <a:solidFill>
                  <a:srgbClr val="7030A0"/>
                </a:solidFill>
              </a:rPr>
              <a:t> 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2068961" y="362697"/>
            <a:ext cx="68235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i="1" dirty="0">
                <a:solidFill>
                  <a:srgbClr val="FFFF00"/>
                </a:solidFill>
                <a:latin typeface="Century" panose="02040604050505020304" pitchFamily="18" charset="0"/>
              </a:rPr>
              <a:t> </a:t>
            </a:r>
            <a:r>
              <a:rPr lang="it-IT" sz="28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         S</a:t>
            </a:r>
            <a:r>
              <a:rPr lang="it-IT" sz="32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tupefacente sequestrato </a:t>
            </a:r>
          </a:p>
          <a:p>
            <a:pPr algn="ctr"/>
            <a:r>
              <a:rPr lang="it-IT" sz="32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all’organizzazione </a:t>
            </a:r>
            <a:endParaRPr lang="it-IT" sz="3200" b="1" i="1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449" y="3573016"/>
            <a:ext cx="2727649" cy="3087419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098" y="3573016"/>
            <a:ext cx="3270382" cy="3099522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595239"/>
            <a:ext cx="2744957" cy="1848109"/>
          </a:xfrm>
          <a:prstGeom prst="rect">
            <a:avLst/>
          </a:prstGeom>
        </p:spPr>
      </p:pic>
      <p:pic>
        <p:nvPicPr>
          <p:cNvPr id="29" name="Immagine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234" y="3786302"/>
            <a:ext cx="3027514" cy="2744958"/>
          </a:xfrm>
          <a:prstGeom prst="rect">
            <a:avLst/>
          </a:prstGeom>
        </p:spPr>
      </p:pic>
      <p:pic>
        <p:nvPicPr>
          <p:cNvPr id="30" name="Immagine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36711"/>
            <a:ext cx="2792017" cy="273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679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1440160" cy="158417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627784" y="519063"/>
            <a:ext cx="54006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i="1" u="sng" dirty="0" smtClean="0">
                <a:solidFill>
                  <a:srgbClr val="7030A0"/>
                </a:solidFill>
              </a:rPr>
              <a:t> 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1828664" y="647690"/>
            <a:ext cx="68235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i="1" dirty="0">
                <a:solidFill>
                  <a:srgbClr val="FFFF00"/>
                </a:solidFill>
                <a:latin typeface="Century" panose="02040604050505020304" pitchFamily="18" charset="0"/>
              </a:rPr>
              <a:t> </a:t>
            </a:r>
            <a:r>
              <a:rPr lang="it-IT" sz="28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         S</a:t>
            </a:r>
            <a:r>
              <a:rPr lang="it-IT" sz="32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tupefacente sequestrato </a:t>
            </a:r>
          </a:p>
          <a:p>
            <a:pPr algn="ctr"/>
            <a:r>
              <a:rPr lang="it-IT" sz="32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all’organizzazione </a:t>
            </a:r>
            <a:endParaRPr lang="it-IT" sz="3200" b="1" i="1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593" y="1916832"/>
            <a:ext cx="5029763" cy="2388860"/>
          </a:xfrm>
          <a:prstGeom prst="rect">
            <a:avLst/>
          </a:prstGeom>
        </p:spPr>
      </p:pic>
      <p:pic>
        <p:nvPicPr>
          <p:cNvPr id="26" name="Immagin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593" y="4280656"/>
            <a:ext cx="5029763" cy="2381558"/>
          </a:xfrm>
          <a:prstGeom prst="rect">
            <a:avLst/>
          </a:prstGeom>
        </p:spPr>
      </p:pic>
      <p:pic>
        <p:nvPicPr>
          <p:cNvPr id="28" name="Immagin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6832"/>
            <a:ext cx="3490797" cy="474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492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1440160" cy="158417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627784" y="519063"/>
            <a:ext cx="54006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i="1" u="sng" dirty="0" smtClean="0">
                <a:solidFill>
                  <a:srgbClr val="7030A0"/>
                </a:solidFill>
              </a:rPr>
              <a:t> 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1828664" y="647690"/>
            <a:ext cx="68235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i="1" dirty="0">
                <a:solidFill>
                  <a:srgbClr val="FFFF00"/>
                </a:solidFill>
                <a:latin typeface="Century" panose="02040604050505020304" pitchFamily="18" charset="0"/>
              </a:rPr>
              <a:t> </a:t>
            </a:r>
            <a:r>
              <a:rPr lang="it-IT" sz="28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         S</a:t>
            </a:r>
            <a:r>
              <a:rPr lang="it-IT" sz="32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tupefacente sequestrato </a:t>
            </a:r>
          </a:p>
          <a:p>
            <a:pPr algn="ctr"/>
            <a:r>
              <a:rPr lang="it-IT" sz="32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all’organizzazione </a:t>
            </a:r>
            <a:endParaRPr lang="it-IT" sz="3200" b="1" i="1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060848"/>
            <a:ext cx="4320480" cy="4401075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081808"/>
            <a:ext cx="3635896" cy="2304256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416693"/>
            <a:ext cx="3635896" cy="220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629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1440160" cy="158417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627784" y="519063"/>
            <a:ext cx="54006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i="1" u="sng" dirty="0" smtClean="0">
                <a:solidFill>
                  <a:srgbClr val="7030A0"/>
                </a:solidFill>
              </a:rPr>
              <a:t> 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1828664" y="293747"/>
            <a:ext cx="682351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S</a:t>
            </a:r>
            <a:r>
              <a:rPr lang="it-IT" sz="40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tupefacente sequestrato </a:t>
            </a:r>
          </a:p>
          <a:p>
            <a:pPr algn="ctr"/>
            <a:r>
              <a:rPr lang="it-IT" sz="40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all’organizzazione </a:t>
            </a:r>
          </a:p>
          <a:p>
            <a:r>
              <a:rPr lang="it-IT" sz="4000" b="1" i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 </a:t>
            </a:r>
            <a:endParaRPr lang="it-IT" sz="4000" b="1" i="1" dirty="0">
              <a:solidFill>
                <a:srgbClr val="7030A0"/>
              </a:solidFill>
              <a:latin typeface="Century" panose="02040604050505020304" pitchFamily="18" charset="0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060848"/>
            <a:ext cx="6192688" cy="4026189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060848"/>
            <a:ext cx="1883308" cy="404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471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1440160" cy="158417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627784" y="519063"/>
            <a:ext cx="54006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i="1" u="sng" dirty="0" smtClean="0">
                <a:solidFill>
                  <a:srgbClr val="7030A0"/>
                </a:solidFill>
              </a:rPr>
              <a:t> 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611560" y="1916832"/>
            <a:ext cx="827822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i="1" u="sng" dirty="0" smtClean="0">
                <a:solidFill>
                  <a:srgbClr val="7030A0"/>
                </a:solidFill>
                <a:latin typeface="Century" panose="02040604050505020304" pitchFamily="18" charset="0"/>
              </a:rPr>
              <a:t>15 kg di stupefacente sequestrato </a:t>
            </a:r>
          </a:p>
          <a:p>
            <a:pPr algn="ctr"/>
            <a:r>
              <a:rPr lang="it-IT" sz="28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 Eroina Cocaina Crack </a:t>
            </a:r>
          </a:p>
          <a:p>
            <a:pPr algn="ctr"/>
            <a:r>
              <a:rPr lang="it-IT" sz="2800" b="1" i="1" dirty="0" err="1" smtClean="0">
                <a:solidFill>
                  <a:srgbClr val="FFFF00"/>
                </a:solidFill>
                <a:latin typeface="Century" panose="02040604050505020304" pitchFamily="18" charset="0"/>
              </a:rPr>
              <a:t>Metanfetamina</a:t>
            </a:r>
            <a:r>
              <a:rPr lang="it-IT" sz="28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  </a:t>
            </a:r>
            <a:r>
              <a:rPr lang="it-IT" sz="28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Hashish </a:t>
            </a:r>
            <a:r>
              <a:rPr lang="it-IT" sz="28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 Marijuana</a:t>
            </a:r>
            <a:endParaRPr lang="it-IT" sz="2800" b="1" i="1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619672" y="3573016"/>
            <a:ext cx="66485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i="1" u="sng" dirty="0" smtClean="0">
                <a:solidFill>
                  <a:srgbClr val="7030A0"/>
                </a:solidFill>
                <a:latin typeface="Century" panose="02040604050505020304" pitchFamily="18" charset="0"/>
              </a:rPr>
              <a:t>4 Pistole semiautomatiche </a:t>
            </a:r>
          </a:p>
          <a:p>
            <a:pPr algn="ctr"/>
            <a:r>
              <a:rPr lang="it-IT" sz="4000" b="1" i="1" u="sng" dirty="0" smtClean="0">
                <a:solidFill>
                  <a:srgbClr val="7030A0"/>
                </a:solidFill>
                <a:latin typeface="Century" panose="02040604050505020304" pitchFamily="18" charset="0"/>
              </a:rPr>
              <a:t>3 Coltelli  a serramanico</a:t>
            </a:r>
          </a:p>
          <a:p>
            <a:pPr algn="ctr"/>
            <a:r>
              <a:rPr lang="it-IT" sz="4000" b="1" i="1" u="sng" dirty="0">
                <a:solidFill>
                  <a:srgbClr val="7030A0"/>
                </a:solidFill>
                <a:latin typeface="Century" panose="02040604050505020304" pitchFamily="18" charset="0"/>
              </a:rPr>
              <a:t>2</a:t>
            </a:r>
            <a:r>
              <a:rPr lang="it-IT" sz="4000" b="1" i="1" u="sng" dirty="0" smtClean="0">
                <a:solidFill>
                  <a:srgbClr val="7030A0"/>
                </a:solidFill>
                <a:latin typeface="Century" panose="02040604050505020304" pitchFamily="18" charset="0"/>
              </a:rPr>
              <a:t> Machete</a:t>
            </a:r>
          </a:p>
          <a:p>
            <a:pPr algn="ctr"/>
            <a:r>
              <a:rPr lang="it-IT" sz="4000" b="1" i="1" u="sng" dirty="0" smtClean="0">
                <a:solidFill>
                  <a:srgbClr val="7030A0"/>
                </a:solidFill>
                <a:latin typeface="Century" panose="02040604050505020304" pitchFamily="18" charset="0"/>
              </a:rPr>
              <a:t>1 Giubbotto Anti Proiettile </a:t>
            </a:r>
          </a:p>
          <a:p>
            <a:pPr algn="ctr"/>
            <a:r>
              <a:rPr lang="it-IT" sz="4000" b="1" i="1" u="sng" dirty="0" smtClean="0">
                <a:solidFill>
                  <a:srgbClr val="7030A0"/>
                </a:solidFill>
                <a:latin typeface="Century" panose="02040604050505020304" pitchFamily="18" charset="0"/>
              </a:rPr>
              <a:t>Numerose  munizioni </a:t>
            </a:r>
            <a:endParaRPr lang="it-IT" sz="4000" b="1" u="sng" dirty="0">
              <a:solidFill>
                <a:srgbClr val="7030A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627120" y="796062"/>
            <a:ext cx="7032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i="1" u="sng" dirty="0" smtClean="0">
                <a:solidFill>
                  <a:srgbClr val="FFFF00"/>
                </a:solidFill>
                <a:latin typeface="Century" panose="02040604050505020304" pitchFamily="18" charset="0"/>
              </a:rPr>
              <a:t>SEQUESTRI</a:t>
            </a:r>
            <a:endParaRPr lang="it-IT" sz="4000" b="1" i="1" u="sng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420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044724" y="1798319"/>
            <a:ext cx="7558608" cy="2828431"/>
          </a:xfrm>
        </p:spPr>
        <p:txBody>
          <a:bodyPr>
            <a:normAutofit/>
          </a:bodyPr>
          <a:lstStyle/>
          <a:p>
            <a: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  <a:t>ASSOCIAZIONE  ARMATA </a:t>
            </a:r>
            <a:b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</a:br>
            <a: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  <a:t/>
            </a:r>
            <a:b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</a:br>
            <a: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  <a:t>TRAFFICO DI STUPEFACENTI</a:t>
            </a:r>
            <a:r>
              <a:rPr lang="it-IT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  <a:t/>
            </a:r>
            <a:br>
              <a:rPr lang="it-IT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</a:br>
            <a:endParaRPr lang="it-IT" b="1" i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  <a:latin typeface="Century" panose="02040604050505020304" pitchFamily="18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1440160" cy="158417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123728" y="813434"/>
            <a:ext cx="54006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i="1" dirty="0">
                <a:solidFill>
                  <a:srgbClr val="7030A0"/>
                </a:solidFill>
              </a:rPr>
              <a:t> </a:t>
            </a:r>
            <a:r>
              <a:rPr lang="it-IT" sz="4000" b="1" i="1" dirty="0" smtClean="0">
                <a:solidFill>
                  <a:srgbClr val="7030A0"/>
                </a:solidFill>
              </a:rPr>
              <a:t>    </a:t>
            </a:r>
            <a:r>
              <a:rPr lang="it-IT" sz="4000" b="1" i="1" u="sng" dirty="0" smtClean="0">
                <a:solidFill>
                  <a:srgbClr val="7030A0"/>
                </a:solidFill>
              </a:rPr>
              <a:t>REATI CONTESTATI</a:t>
            </a:r>
            <a:r>
              <a:rPr lang="it-IT" sz="4000" b="1" u="sng" dirty="0" smtClean="0">
                <a:solidFill>
                  <a:srgbClr val="7030A0"/>
                </a:solidFill>
              </a:rPr>
              <a:t> 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4682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99592" y="2852936"/>
            <a:ext cx="7558608" cy="3600400"/>
          </a:xfrm>
        </p:spPr>
        <p:txBody>
          <a:bodyPr>
            <a:normAutofit fontScale="90000"/>
          </a:bodyPr>
          <a:lstStyle/>
          <a:p>
            <a:pPr algn="l"/>
            <a: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  <a:t/>
            </a:r>
            <a:b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</a:br>
            <a:r>
              <a:rPr lang="it-IT" sz="31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  <a:t/>
            </a:r>
            <a:br>
              <a:rPr lang="it-IT" sz="31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</a:br>
            <a: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  <a:t/>
            </a:r>
            <a:b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</a:br>
            <a: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  <a:t/>
            </a:r>
            <a:b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</a:br>
            <a: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  <a:t/>
            </a:r>
            <a:b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</a:br>
            <a:r>
              <a:rPr lang="it-IT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  <a:t/>
            </a:r>
            <a:br>
              <a:rPr lang="it-IT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</a:br>
            <a:endParaRPr lang="it-IT" b="1" i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  <a:latin typeface="Century" panose="02040604050505020304" pitchFamily="18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2656"/>
            <a:ext cx="1440160" cy="158417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627784" y="519063"/>
            <a:ext cx="54006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i="1" u="sng" dirty="0">
                <a:solidFill>
                  <a:srgbClr val="7030A0"/>
                </a:solidFill>
              </a:rPr>
              <a:t> </a:t>
            </a:r>
            <a:r>
              <a:rPr lang="it-IT" dirty="0">
                <a:solidFill>
                  <a:prstClr val="black"/>
                </a:solidFill>
              </a:rPr>
              <a:t/>
            </a:r>
            <a:br>
              <a:rPr lang="it-IT" dirty="0">
                <a:solidFill>
                  <a:prstClr val="black"/>
                </a:solidFill>
              </a:rPr>
            </a:b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555776" y="832356"/>
            <a:ext cx="59057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Applicazioni misure cautelari </a:t>
            </a:r>
            <a:endParaRPr lang="it-IT" sz="3200" b="1" i="1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115616" y="2420888"/>
            <a:ext cx="7659469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b="1" i="1" u="sng" dirty="0" smtClean="0">
                <a:solidFill>
                  <a:srgbClr val="7030A0"/>
                </a:solidFill>
                <a:latin typeface="Century" panose="02040604050505020304" pitchFamily="18" charset="0"/>
              </a:rPr>
              <a:t>10 custodie cautelari in carcere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b="1" i="1" u="sng" dirty="0" smtClean="0">
                <a:solidFill>
                  <a:srgbClr val="7030A0"/>
                </a:solidFill>
                <a:latin typeface="Century" panose="02040604050505020304" pitchFamily="18" charset="0"/>
              </a:rPr>
              <a:t>2  custodie cautelari agli arresti domiciliari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b="1" i="1" u="sng" dirty="0" smtClean="0">
                <a:solidFill>
                  <a:srgbClr val="7030A0"/>
                </a:solidFill>
                <a:latin typeface="Century" panose="02040604050505020304" pitchFamily="18" charset="0"/>
              </a:rPr>
              <a:t>15 perquisizioni domiciliari</a:t>
            </a:r>
            <a:endParaRPr lang="it-IT" sz="2800" dirty="0">
              <a:solidFill>
                <a:srgbClr val="7030A0"/>
              </a:solidFill>
              <a:latin typeface="Century" panose="02040604050505020304" pitchFamily="18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422920" y="4077072"/>
            <a:ext cx="39308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Risorse  impegnate </a:t>
            </a:r>
            <a:endParaRPr lang="it-IT" sz="3200" b="1" i="1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331640" y="4810269"/>
            <a:ext cx="63367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b="1" i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50 unità operative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b="1" i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2 unità cinofile</a:t>
            </a:r>
            <a:endParaRPr lang="it-IT" sz="2800" b="1" i="1" dirty="0">
              <a:solidFill>
                <a:srgbClr val="7030A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746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2656"/>
            <a:ext cx="1440160" cy="158417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627784" y="519063"/>
            <a:ext cx="54006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i="1" u="sng" dirty="0" smtClean="0">
                <a:solidFill>
                  <a:srgbClr val="7030A0"/>
                </a:solidFill>
              </a:rPr>
              <a:t> 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438" y="4262221"/>
            <a:ext cx="1368152" cy="1304238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810" y="4228414"/>
            <a:ext cx="1271587" cy="1304238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09" y="4262221"/>
            <a:ext cx="1215144" cy="1276232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391" y="2132856"/>
            <a:ext cx="1526976" cy="1497021"/>
          </a:xfrm>
          <a:prstGeom prst="rect">
            <a:avLst/>
          </a:prstGeom>
        </p:spPr>
      </p:pic>
      <p:sp>
        <p:nvSpPr>
          <p:cNvPr id="13" name="Rettangolo 12"/>
          <p:cNvSpPr/>
          <p:nvPr/>
        </p:nvSpPr>
        <p:spPr>
          <a:xfrm>
            <a:off x="3263425" y="1955437"/>
            <a:ext cx="23769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chemeClr val="bg2">
                    <a:lumMod val="10000"/>
                  </a:schemeClr>
                </a:solidFill>
                <a:latin typeface="Berlin Sans FB Demi" panose="020E0802020502020306" pitchFamily="34" charset="0"/>
              </a:rPr>
              <a:t>C.C.  1971</a:t>
            </a:r>
          </a:p>
          <a:p>
            <a:pPr algn="ctr"/>
            <a:r>
              <a:rPr lang="it-IT" dirty="0" smtClean="0">
                <a:solidFill>
                  <a:schemeClr val="bg2">
                    <a:lumMod val="10000"/>
                  </a:schemeClr>
                </a:solidFill>
                <a:latin typeface="Berlin Sans FB Demi" panose="020E0802020502020306" pitchFamily="34" charset="0"/>
              </a:rPr>
              <a:t> detto CACETTO</a:t>
            </a:r>
          </a:p>
          <a:p>
            <a:pPr algn="ctr"/>
            <a:r>
              <a:rPr lang="it-IT" dirty="0" smtClean="0">
                <a:solidFill>
                  <a:schemeClr val="bg2">
                    <a:lumMod val="10000"/>
                  </a:schemeClr>
                </a:solidFill>
                <a:latin typeface="Berlin Sans FB Demi" panose="020E0802020502020306" pitchFamily="34" charset="0"/>
              </a:rPr>
              <a:t>Capo organizzazione</a:t>
            </a:r>
            <a:r>
              <a:rPr lang="it-IT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it-IT" dirty="0" smtClean="0">
                <a:solidFill>
                  <a:schemeClr val="bg2">
                    <a:lumMod val="10000"/>
                  </a:schemeClr>
                </a:solidFill>
              </a:rPr>
            </a:br>
            <a:endParaRPr lang="it-IT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6703269" y="5566459"/>
            <a:ext cx="13920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 </a:t>
            </a:r>
            <a:r>
              <a:rPr lang="it-IT" b="1" dirty="0" smtClean="0"/>
              <a:t>  C.S.  1994</a:t>
            </a:r>
          </a:p>
        </p:txBody>
      </p:sp>
      <p:sp>
        <p:nvSpPr>
          <p:cNvPr id="16" name="Rettangolo 15"/>
          <p:cNvSpPr/>
          <p:nvPr/>
        </p:nvSpPr>
        <p:spPr>
          <a:xfrm>
            <a:off x="2357427" y="5546646"/>
            <a:ext cx="1548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/>
              <a:t>   F.N. 1994</a:t>
            </a:r>
          </a:p>
        </p:txBody>
      </p:sp>
      <p:sp>
        <p:nvSpPr>
          <p:cNvPr id="17" name="Rettangolo 16"/>
          <p:cNvSpPr/>
          <p:nvPr/>
        </p:nvSpPr>
        <p:spPr>
          <a:xfrm>
            <a:off x="4806453" y="5520292"/>
            <a:ext cx="11641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/>
              <a:t>C.M.  1992</a:t>
            </a:r>
            <a:endParaRPr lang="it-IT" b="1" dirty="0"/>
          </a:p>
        </p:txBody>
      </p:sp>
      <p:sp>
        <p:nvSpPr>
          <p:cNvPr id="18" name="Rettangolo 17"/>
          <p:cNvSpPr/>
          <p:nvPr/>
        </p:nvSpPr>
        <p:spPr>
          <a:xfrm>
            <a:off x="6257626" y="3687490"/>
            <a:ext cx="1135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/>
              <a:t>G.M.  1971</a:t>
            </a:r>
            <a:endParaRPr lang="it-IT" b="1" dirty="0"/>
          </a:p>
        </p:txBody>
      </p:sp>
      <p:sp>
        <p:nvSpPr>
          <p:cNvPr id="19" name="Rettangolo 18"/>
          <p:cNvSpPr/>
          <p:nvPr/>
        </p:nvSpPr>
        <p:spPr>
          <a:xfrm>
            <a:off x="1526200" y="3687490"/>
            <a:ext cx="1048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/>
              <a:t>G.B. 1972</a:t>
            </a:r>
            <a:endParaRPr lang="it-IT" b="1" dirty="0"/>
          </a:p>
        </p:txBody>
      </p:sp>
      <p:sp>
        <p:nvSpPr>
          <p:cNvPr id="20" name="Rettangolo 19"/>
          <p:cNvSpPr/>
          <p:nvPr/>
        </p:nvSpPr>
        <p:spPr>
          <a:xfrm>
            <a:off x="356008" y="5570909"/>
            <a:ext cx="10615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/>
              <a:t>C.A. 1997</a:t>
            </a:r>
            <a:endParaRPr lang="it-IT" b="1" dirty="0"/>
          </a:p>
        </p:txBody>
      </p:sp>
      <p:sp>
        <p:nvSpPr>
          <p:cNvPr id="21" name="Rettangolo 20"/>
          <p:cNvSpPr/>
          <p:nvPr/>
        </p:nvSpPr>
        <p:spPr>
          <a:xfrm>
            <a:off x="5371603" y="639723"/>
            <a:ext cx="34488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i="1" u="sng" dirty="0" smtClean="0">
                <a:solidFill>
                  <a:srgbClr val="FFFF00"/>
                </a:solidFill>
              </a:rPr>
              <a:t>STRUTTURA Familiare</a:t>
            </a:r>
            <a:endParaRPr lang="it-IT" sz="3200" b="1" i="1" u="sng" dirty="0">
              <a:solidFill>
                <a:srgbClr val="FFFF00"/>
              </a:solidFill>
            </a:endParaRPr>
          </a:p>
        </p:txBody>
      </p:sp>
      <p:cxnSp>
        <p:nvCxnSpPr>
          <p:cNvPr id="23" name="Connettore 1 22"/>
          <p:cNvCxnSpPr/>
          <p:nvPr/>
        </p:nvCxnSpPr>
        <p:spPr>
          <a:xfrm flipV="1">
            <a:off x="3419872" y="2708920"/>
            <a:ext cx="485728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Immagine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32656"/>
            <a:ext cx="1824615" cy="1721644"/>
          </a:xfrm>
          <a:prstGeom prst="rect">
            <a:avLst/>
          </a:prstGeom>
        </p:spPr>
      </p:pic>
      <p:pic>
        <p:nvPicPr>
          <p:cNvPr id="27" name="Immagine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397" y="2107120"/>
            <a:ext cx="1656184" cy="1610782"/>
          </a:xfrm>
          <a:prstGeom prst="rect">
            <a:avLst/>
          </a:prstGeom>
        </p:spPr>
      </p:pic>
      <p:pic>
        <p:nvPicPr>
          <p:cNvPr id="28" name="Immagine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471" y="4262221"/>
            <a:ext cx="1391478" cy="134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2591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99592" y="2852936"/>
            <a:ext cx="7558608" cy="3600400"/>
          </a:xfrm>
        </p:spPr>
        <p:txBody>
          <a:bodyPr>
            <a:normAutofit/>
          </a:bodyPr>
          <a:lstStyle/>
          <a:p>
            <a:pPr algn="l"/>
            <a: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  <a:t/>
            </a:r>
            <a:b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</a:br>
            <a: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  <a:t/>
            </a:r>
            <a:b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</a:br>
            <a: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  <a:t/>
            </a:r>
            <a:b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</a:br>
            <a:r>
              <a:rPr lang="it-IT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  <a:t/>
            </a:r>
            <a:br>
              <a:rPr lang="it-IT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</a:br>
            <a:endParaRPr lang="it-IT" b="1" i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  <a:latin typeface="Century" panose="02040604050505020304" pitchFamily="18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2656"/>
            <a:ext cx="1440160" cy="158417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619447" y="519063"/>
            <a:ext cx="54006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i="1" u="sng" dirty="0" smtClean="0">
                <a:solidFill>
                  <a:srgbClr val="7030A0"/>
                </a:solidFill>
              </a:rPr>
              <a:t> 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255" y="1340768"/>
            <a:ext cx="1804987" cy="1757363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447" y="1340767"/>
            <a:ext cx="1803847" cy="1757363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789039"/>
            <a:ext cx="1815100" cy="1757363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781262"/>
            <a:ext cx="1801121" cy="1757363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781261"/>
            <a:ext cx="1742306" cy="1757363"/>
          </a:xfrm>
          <a:prstGeom prst="rect">
            <a:avLst/>
          </a:prstGeom>
        </p:spPr>
      </p:pic>
      <p:sp>
        <p:nvSpPr>
          <p:cNvPr id="13" name="Rettangolo 12"/>
          <p:cNvSpPr/>
          <p:nvPr/>
        </p:nvSpPr>
        <p:spPr>
          <a:xfrm>
            <a:off x="2339752" y="503362"/>
            <a:ext cx="52565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i="1" dirty="0">
                <a:solidFill>
                  <a:srgbClr val="FFFF00"/>
                </a:solidFill>
                <a:latin typeface="Century" panose="02040604050505020304" pitchFamily="18" charset="0"/>
              </a:rPr>
              <a:t> </a:t>
            </a:r>
            <a:r>
              <a:rPr lang="it-IT" sz="28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               </a:t>
            </a:r>
            <a:r>
              <a:rPr lang="it-IT" sz="40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PUSHER</a:t>
            </a:r>
            <a:endParaRPr lang="it-IT" sz="4000" b="1" i="1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2988210" y="3098131"/>
            <a:ext cx="14350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/>
              <a:t>P.A. 1993</a:t>
            </a:r>
            <a:endParaRPr lang="it-IT" b="1" dirty="0"/>
          </a:p>
        </p:txBody>
      </p:sp>
      <p:sp>
        <p:nvSpPr>
          <p:cNvPr id="15" name="Rettangolo 14"/>
          <p:cNvSpPr/>
          <p:nvPr/>
        </p:nvSpPr>
        <p:spPr>
          <a:xfrm>
            <a:off x="5449898" y="3128909"/>
            <a:ext cx="10887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/>
              <a:t>P.M. 1991</a:t>
            </a:r>
            <a:endParaRPr lang="it-IT" b="1" dirty="0"/>
          </a:p>
        </p:txBody>
      </p:sp>
      <p:sp>
        <p:nvSpPr>
          <p:cNvPr id="16" name="Rettangolo 15"/>
          <p:cNvSpPr/>
          <p:nvPr/>
        </p:nvSpPr>
        <p:spPr>
          <a:xfrm>
            <a:off x="1150775" y="5532365"/>
            <a:ext cx="146867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 smtClean="0"/>
              <a:t>G.F. 1968</a:t>
            </a:r>
          </a:p>
          <a:p>
            <a:pPr algn="ctr"/>
            <a:r>
              <a:rPr lang="it-IT" b="1" dirty="0"/>
              <a:t>d</a:t>
            </a:r>
            <a:r>
              <a:rPr lang="it-IT" b="1" dirty="0" smtClean="0"/>
              <a:t>etto </a:t>
            </a:r>
          </a:p>
          <a:p>
            <a:pPr algn="ctr"/>
            <a:r>
              <a:rPr lang="it-IT" b="1" dirty="0" smtClean="0"/>
              <a:t>Francone/Zio</a:t>
            </a:r>
            <a:endParaRPr lang="it-IT" b="1" dirty="0"/>
          </a:p>
        </p:txBody>
      </p:sp>
      <p:sp>
        <p:nvSpPr>
          <p:cNvPr id="17" name="Rettangolo 16"/>
          <p:cNvSpPr/>
          <p:nvPr/>
        </p:nvSpPr>
        <p:spPr>
          <a:xfrm>
            <a:off x="4346711" y="5538624"/>
            <a:ext cx="110318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 smtClean="0"/>
              <a:t>D.A.1990</a:t>
            </a:r>
          </a:p>
          <a:p>
            <a:pPr algn="ctr"/>
            <a:r>
              <a:rPr lang="it-IT" b="1" dirty="0" smtClean="0"/>
              <a:t>detto</a:t>
            </a:r>
          </a:p>
          <a:p>
            <a:pPr algn="ctr"/>
            <a:r>
              <a:rPr lang="it-IT" b="1" dirty="0" err="1" smtClean="0"/>
              <a:t>Er</a:t>
            </a:r>
            <a:r>
              <a:rPr lang="it-IT" b="1" dirty="0" smtClean="0"/>
              <a:t> Fogna </a:t>
            </a:r>
            <a:endParaRPr lang="it-IT" b="1" dirty="0"/>
          </a:p>
        </p:txBody>
      </p:sp>
      <p:sp>
        <p:nvSpPr>
          <p:cNvPr id="18" name="Rettangolo 17"/>
          <p:cNvSpPr/>
          <p:nvPr/>
        </p:nvSpPr>
        <p:spPr>
          <a:xfrm>
            <a:off x="6897624" y="5538624"/>
            <a:ext cx="11224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 smtClean="0"/>
              <a:t>P.M. 1995</a:t>
            </a:r>
          </a:p>
          <a:p>
            <a:pPr algn="ctr"/>
            <a:r>
              <a:rPr lang="it-IT" b="1" dirty="0" smtClean="0"/>
              <a:t>Detto</a:t>
            </a:r>
          </a:p>
          <a:p>
            <a:pPr algn="ctr"/>
            <a:r>
              <a:rPr lang="it-IT" b="1" dirty="0" err="1" smtClean="0"/>
              <a:t>Er</a:t>
            </a:r>
            <a:r>
              <a:rPr lang="it-IT" b="1" dirty="0" smtClean="0"/>
              <a:t> Palla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41923264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2656"/>
            <a:ext cx="1440160" cy="158417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627784" y="519063"/>
            <a:ext cx="54006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i="1" u="sng" dirty="0" smtClean="0">
                <a:solidFill>
                  <a:srgbClr val="7030A0"/>
                </a:solidFill>
              </a:rPr>
              <a:t> 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276872"/>
            <a:ext cx="4211960" cy="324036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76872"/>
            <a:ext cx="3816424" cy="3295141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2187031" y="363500"/>
            <a:ext cx="63454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Piazza di Spaccio </a:t>
            </a:r>
          </a:p>
          <a:p>
            <a:pPr algn="ctr"/>
            <a:r>
              <a:rPr lang="it-IT" sz="32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Via Don Primo MAZZOLARI nr.300 - Ponte di Nona - Roma</a:t>
            </a:r>
            <a:endParaRPr lang="it-IT" sz="3200" b="1" i="1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89914" y="5728900"/>
            <a:ext cx="34996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i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Piazza di spaccio </a:t>
            </a:r>
            <a:endParaRPr lang="it-IT" sz="3200" b="1" i="1" dirty="0">
              <a:solidFill>
                <a:srgbClr val="7030A0"/>
              </a:solidFill>
              <a:latin typeface="Century" panose="02040604050505020304" pitchFamily="18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811271" y="5734564"/>
            <a:ext cx="40446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i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Entrate con vedette </a:t>
            </a:r>
            <a:endParaRPr lang="it-IT" sz="3200" b="1" i="1" dirty="0">
              <a:solidFill>
                <a:srgbClr val="7030A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412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99592" y="2852936"/>
            <a:ext cx="7558608" cy="3600400"/>
          </a:xfrm>
        </p:spPr>
        <p:txBody>
          <a:bodyPr>
            <a:normAutofit/>
          </a:bodyPr>
          <a:lstStyle/>
          <a:p>
            <a:pPr algn="l"/>
            <a: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  <a:t/>
            </a:r>
            <a:b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</a:br>
            <a: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  <a:t/>
            </a:r>
            <a:b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</a:br>
            <a: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  <a:t/>
            </a:r>
            <a:br>
              <a:rPr lang="it-IT" sz="31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</a:br>
            <a:r>
              <a:rPr lang="it-IT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  <a:t/>
            </a:r>
            <a:br>
              <a:rPr lang="it-IT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entury" panose="02040604050505020304" pitchFamily="18" charset="0"/>
              </a:rPr>
            </a:br>
            <a:endParaRPr lang="it-IT" b="1" i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  <a:latin typeface="Century" panose="02040604050505020304" pitchFamily="18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2656"/>
            <a:ext cx="1440160" cy="158417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627784" y="519063"/>
            <a:ext cx="56886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Indagini scaturite dal sequestro di 3 Kg di cocaina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772" y="1772816"/>
            <a:ext cx="3996655" cy="3003773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899592" y="5085184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i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Intercettato corriere a bordo di autovettura con doppio fondo </a:t>
            </a:r>
            <a:endParaRPr lang="it-IT" sz="2800" b="1" i="1" dirty="0">
              <a:solidFill>
                <a:srgbClr val="7030A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83367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1440160" cy="158417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627784" y="519063"/>
            <a:ext cx="54006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i="1" u="sng" dirty="0" smtClean="0">
                <a:solidFill>
                  <a:srgbClr val="7030A0"/>
                </a:solidFill>
              </a:rPr>
              <a:t> 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1835696" y="647690"/>
            <a:ext cx="69897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8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  Attività Investigative</a:t>
            </a:r>
            <a:endParaRPr lang="it-IT" sz="4800" b="1" i="1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953" y="3798149"/>
            <a:ext cx="2867025" cy="1590675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69" y="3748983"/>
            <a:ext cx="3038811" cy="1614305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395536" y="5385494"/>
            <a:ext cx="3616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 Intercettazioni</a:t>
            </a:r>
            <a:endParaRPr lang="it-IT" sz="3200" b="1" dirty="0">
              <a:solidFill>
                <a:srgbClr val="7030A0"/>
              </a:solidFill>
              <a:latin typeface="Century" panose="02040604050505020304" pitchFamily="18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3347864" y="3178613"/>
            <a:ext cx="2736647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 Pedinamenti</a:t>
            </a:r>
          </a:p>
          <a:p>
            <a:endParaRPr lang="it-IT" dirty="0">
              <a:latin typeface="Century" panose="02040604050505020304" pitchFamily="18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4791786" y="5388824"/>
            <a:ext cx="37882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solidFill>
                  <a:srgbClr val="7030A0"/>
                </a:solidFill>
                <a:latin typeface="Century" panose="02040604050505020304" pitchFamily="18" charset="0"/>
              </a:rPr>
              <a:t>Riscontri probatori</a:t>
            </a:r>
            <a:endParaRPr lang="it-IT" sz="3200" b="1" dirty="0">
              <a:solidFill>
                <a:srgbClr val="7030A0"/>
              </a:solidFill>
              <a:latin typeface="Century" panose="02040604050505020304" pitchFamily="18" charset="0"/>
            </a:endParaRP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578413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358393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1440160" cy="158417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123728" y="519063"/>
            <a:ext cx="54006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i="1" u="sng" dirty="0" smtClean="0">
                <a:solidFill>
                  <a:srgbClr val="7030A0"/>
                </a:solidFill>
              </a:rPr>
              <a:t> 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1691280" y="226675"/>
            <a:ext cx="68235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i="1" dirty="0">
                <a:solidFill>
                  <a:srgbClr val="FFFF00"/>
                </a:solidFill>
                <a:latin typeface="Century" panose="02040604050505020304" pitchFamily="18" charset="0"/>
              </a:rPr>
              <a:t> </a:t>
            </a:r>
            <a:r>
              <a:rPr lang="it-IT" sz="28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    </a:t>
            </a:r>
            <a:r>
              <a:rPr lang="it-IT" sz="48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Armi sequestrate </a:t>
            </a:r>
          </a:p>
          <a:p>
            <a:pPr algn="ctr"/>
            <a:r>
              <a:rPr lang="it-IT" sz="4800" b="1" i="1" dirty="0" smtClean="0">
                <a:solidFill>
                  <a:srgbClr val="FFFF00"/>
                </a:solidFill>
                <a:latin typeface="Century" panose="02040604050505020304" pitchFamily="18" charset="0"/>
              </a:rPr>
              <a:t>    all’organizzazione </a:t>
            </a:r>
            <a:endParaRPr lang="it-IT" sz="4800" b="1" i="1" dirty="0">
              <a:solidFill>
                <a:srgbClr val="FFFF00"/>
              </a:solidFill>
              <a:latin typeface="Century" panose="02040604050505020304" pitchFamily="18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789039"/>
            <a:ext cx="2591488" cy="2913315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44824"/>
            <a:ext cx="2591488" cy="1538704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702" y="1944824"/>
            <a:ext cx="2630871" cy="1567710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35" y="3789040"/>
            <a:ext cx="2753206" cy="2913314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212" y="3829810"/>
            <a:ext cx="2956685" cy="2918387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916831"/>
            <a:ext cx="2592288" cy="162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546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nde">
  <a:themeElements>
    <a:clrScheme name="Onde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nde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nde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257</TotalTime>
  <Words>196</Words>
  <Application>Microsoft Office PowerPoint</Application>
  <PresentationFormat>Presentazione su schermo (4:3)</PresentationFormat>
  <Paragraphs>78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Onde</vt:lpstr>
      <vt:lpstr>QUESTURA DI ROMA Squadra Mobile </vt:lpstr>
      <vt:lpstr>ASSOCIAZIONE  ARMATA   TRAFFICO DI STUPEFACENTI </vt:lpstr>
      <vt:lpstr>      </vt:lpstr>
      <vt:lpstr>Presentazione standard di PowerPoint</vt:lpstr>
      <vt:lpstr>    </vt:lpstr>
      <vt:lpstr>Presentazione standard di PowerPoint</vt:lpstr>
      <vt:lpstr>  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QUESTURA DI ROMA Squadra mobile</dc:title>
  <dc:creator>OSPITE</dc:creator>
  <cp:lastModifiedBy>OSPITE</cp:lastModifiedBy>
  <cp:revision>27</cp:revision>
  <dcterms:created xsi:type="dcterms:W3CDTF">2020-05-28T12:18:11Z</dcterms:created>
  <dcterms:modified xsi:type="dcterms:W3CDTF">2020-05-28T16:35:30Z</dcterms:modified>
</cp:coreProperties>
</file>